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4" r:id="rId4"/>
    <p:sldId id="259" r:id="rId5"/>
    <p:sldId id="280" r:id="rId6"/>
    <p:sldId id="275" r:id="rId7"/>
    <p:sldId id="276" r:id="rId8"/>
    <p:sldId id="277" r:id="rId9"/>
    <p:sldId id="278" r:id="rId10"/>
    <p:sldId id="279" r:id="rId11"/>
    <p:sldId id="261" r:id="rId12"/>
    <p:sldId id="265" r:id="rId13"/>
    <p:sldId id="267" r:id="rId14"/>
    <p:sldId id="266" r:id="rId15"/>
    <p:sldId id="262" r:id="rId16"/>
    <p:sldId id="271" r:id="rId17"/>
    <p:sldId id="272" r:id="rId18"/>
    <p:sldId id="273" r:id="rId19"/>
    <p:sldId id="274" r:id="rId20"/>
    <p:sldId id="281" r:id="rId21"/>
    <p:sldId id="282" r:id="rId22"/>
    <p:sldId id="283" r:id="rId23"/>
    <p:sldId id="285" r:id="rId24"/>
    <p:sldId id="286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4660"/>
  </p:normalViewPr>
  <p:slideViewPr>
    <p:cSldViewPr>
      <p:cViewPr varScale="1">
        <p:scale>
          <a:sx n="111" d="100"/>
          <a:sy n="111" d="100"/>
        </p:scale>
        <p:origin x="-16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043D-8042-4542-A27A-28363D406A39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F1C587-F5A7-413F-91D1-0A53DDD092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043D-8042-4542-A27A-28363D406A39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C587-F5A7-413F-91D1-0A53DDD092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043D-8042-4542-A27A-28363D406A39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C587-F5A7-413F-91D1-0A53DDD092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043D-8042-4542-A27A-28363D406A39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F1C587-F5A7-413F-91D1-0A53DDD092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043D-8042-4542-A27A-28363D406A39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C587-F5A7-413F-91D1-0A53DDD092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043D-8042-4542-A27A-28363D406A39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C587-F5A7-413F-91D1-0A53DDD092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043D-8042-4542-A27A-28363D406A39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6F1C587-F5A7-413F-91D1-0A53DDD0921C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043D-8042-4542-A27A-28363D406A39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C587-F5A7-413F-91D1-0A53DDD092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043D-8042-4542-A27A-28363D406A39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C587-F5A7-413F-91D1-0A53DDD092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043D-8042-4542-A27A-28363D406A39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C587-F5A7-413F-91D1-0A53DDD092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043D-8042-4542-A27A-28363D406A39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C587-F5A7-413F-91D1-0A53DDD0921C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73043D-8042-4542-A27A-28363D406A39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6F1C587-F5A7-413F-91D1-0A53DDD0921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" y="27384"/>
            <a:ext cx="9144000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940152" y="5445224"/>
            <a:ext cx="3220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bg2"/>
                </a:solidFill>
              </a:rPr>
              <a:t>Dott. Cosimo </a:t>
            </a:r>
            <a:r>
              <a:rPr lang="it-IT" sz="1600" b="1" dirty="0" err="1" smtClean="0">
                <a:solidFill>
                  <a:schemeClr val="bg2"/>
                </a:solidFill>
              </a:rPr>
              <a:t>Callari</a:t>
            </a:r>
            <a:endParaRPr lang="it-IT" sz="1600" b="1" dirty="0" smtClean="0">
              <a:solidFill>
                <a:schemeClr val="bg2"/>
              </a:solidFill>
            </a:endParaRPr>
          </a:p>
          <a:p>
            <a:r>
              <a:rPr lang="it-IT" sz="1600" b="1" dirty="0" smtClean="0">
                <a:solidFill>
                  <a:schemeClr val="bg2"/>
                </a:solidFill>
              </a:rPr>
              <a:t>Direttore UOC Chirurgia Generale Ospedale Buccheri la Ferla Fatebenefratelli Palermo</a:t>
            </a:r>
          </a:p>
          <a:p>
            <a:endParaRPr lang="it-IT" sz="1600" b="1" dirty="0">
              <a:solidFill>
                <a:schemeClr val="bg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319017" y="2564904"/>
            <a:ext cx="2736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2"/>
                </a:solidFill>
              </a:rPr>
              <a:t>Proposta di flow-chart diagnostico-operativa: la giusta tecnica per il giusto paziente</a:t>
            </a:r>
            <a:endParaRPr lang="it-IT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" y="6238591"/>
            <a:ext cx="9126095" cy="61912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79512" y="116632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Proposta di flow-chart diagnostico-operativa: La giusta tecnica per il giusto paziente 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04800" y="1554162"/>
            <a:ext cx="51312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>
              <a:buFont typeface="Wingdings" pitchFamily="2" charset="2"/>
              <a:buChar char="v"/>
            </a:pPr>
            <a:endParaRPr lang="it-IT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6767090" cy="472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2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" y="6238591"/>
            <a:ext cx="9126095" cy="61912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7904" y="50569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Proposta di flow-chart diagnostico-operativa: la giusta tecnica per il giusto paziente </a:t>
            </a:r>
            <a:endParaRPr lang="it-IT" sz="3200" b="1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104178" y="1268760"/>
            <a:ext cx="4290556" cy="39417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it-IT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it-IT" dirty="0" smtClean="0">
                <a:solidFill>
                  <a:schemeClr val="tx1"/>
                </a:solidFill>
              </a:rPr>
              <a:t>Età compresa tra  16–65 anni;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>
                <a:solidFill>
                  <a:schemeClr val="tx1"/>
                </a:solidFill>
              </a:rPr>
              <a:t>Donna in età fertile;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>
                <a:solidFill>
                  <a:schemeClr val="tx1"/>
                </a:solidFill>
              </a:rPr>
              <a:t>Paziente in attesa di trapianto epatico, reale, cardiaco;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>
                <a:solidFill>
                  <a:schemeClr val="tx1"/>
                </a:solidFill>
              </a:rPr>
              <a:t>Morfologia gastrica regolare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>
                <a:solidFill>
                  <a:schemeClr val="tx1"/>
                </a:solidFill>
              </a:rPr>
              <a:t>Assenza di reflusso severo o esofagite avanzata;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>
                <a:solidFill>
                  <a:schemeClr val="tx1"/>
                </a:solidFill>
              </a:rPr>
              <a:t>Ernia </a:t>
            </a:r>
            <a:r>
              <a:rPr lang="it-IT" dirty="0" err="1" smtClean="0">
                <a:solidFill>
                  <a:schemeClr val="tx1"/>
                </a:solidFill>
              </a:rPr>
              <a:t>jatale</a:t>
            </a:r>
            <a:r>
              <a:rPr lang="it-IT" dirty="0" smtClean="0">
                <a:solidFill>
                  <a:schemeClr val="tx1"/>
                </a:solidFill>
              </a:rPr>
              <a:t> piccola o assente;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>
                <a:solidFill>
                  <a:schemeClr val="tx1"/>
                </a:solidFill>
              </a:rPr>
              <a:t>Assenza di patologie gastriche;</a:t>
            </a:r>
          </a:p>
          <a:p>
            <a:pPr marL="0" indent="0">
              <a:buNone/>
            </a:pPr>
            <a:r>
              <a:rPr lang="it-IT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388" y="1149832"/>
            <a:ext cx="4760240" cy="136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388" y="2513210"/>
            <a:ext cx="4769612" cy="372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55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" y="6238591"/>
            <a:ext cx="9126095" cy="61912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24467" y="7131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Sleeve </a:t>
            </a:r>
            <a:r>
              <a:rPr lang="it-IT" sz="4000" b="1" dirty="0" err="1" smtClean="0"/>
              <a:t>Gastrectomy</a:t>
            </a:r>
            <a:r>
              <a:rPr lang="it-IT" sz="4000" b="1" dirty="0" smtClean="0"/>
              <a:t> laparoscopica</a:t>
            </a:r>
            <a:endParaRPr lang="it-IT" sz="4000" b="1" dirty="0"/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188875" y="1052736"/>
            <a:ext cx="4843264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400" dirty="0" smtClean="0">
                <a:solidFill>
                  <a:schemeClr val="tx1"/>
                </a:solidFill>
              </a:rPr>
              <a:t>Tecnica consolidata;</a:t>
            </a:r>
          </a:p>
          <a:p>
            <a:pPr>
              <a:buFont typeface="Wingdings" pitchFamily="2" charset="2"/>
              <a:buChar char="v"/>
            </a:pPr>
            <a:r>
              <a:rPr lang="it-IT" sz="2400" dirty="0" smtClean="0">
                <a:solidFill>
                  <a:schemeClr val="tx1"/>
                </a:solidFill>
              </a:rPr>
              <a:t>Tempi operatori brevi;</a:t>
            </a:r>
          </a:p>
          <a:p>
            <a:pPr>
              <a:buFont typeface="Wingdings" pitchFamily="2" charset="2"/>
              <a:buChar char="v"/>
            </a:pPr>
            <a:r>
              <a:rPr lang="it-IT" sz="2400" dirty="0" smtClean="0">
                <a:solidFill>
                  <a:schemeClr val="tx1"/>
                </a:solidFill>
              </a:rPr>
              <a:t>Degenza ridotta;</a:t>
            </a:r>
          </a:p>
          <a:p>
            <a:pPr>
              <a:buFont typeface="Wingdings" pitchFamily="2" charset="2"/>
              <a:buChar char="v"/>
            </a:pPr>
            <a:r>
              <a:rPr lang="it-IT" sz="2400" dirty="0" smtClean="0">
                <a:solidFill>
                  <a:schemeClr val="tx1"/>
                </a:solidFill>
              </a:rPr>
              <a:t>Efficace in termini di perdita di peso a medio lungo termine;</a:t>
            </a:r>
          </a:p>
          <a:p>
            <a:pPr>
              <a:buFont typeface="Wingdings" pitchFamily="2" charset="2"/>
              <a:buChar char="v"/>
            </a:pPr>
            <a:r>
              <a:rPr lang="it-IT" sz="2400" dirty="0" smtClean="0">
                <a:solidFill>
                  <a:schemeClr val="tx1"/>
                </a:solidFill>
              </a:rPr>
              <a:t>Sicura;</a:t>
            </a:r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80728"/>
            <a:ext cx="3203848" cy="146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2" y="4222367"/>
            <a:ext cx="321078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275" y="4222368"/>
            <a:ext cx="2673877" cy="191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82291"/>
            <a:ext cx="3203849" cy="302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86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" y="6238591"/>
            <a:ext cx="9126095" cy="61912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7904" y="50569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Proposta di flow-chart diagnostico-operativa: la giusta tecnica per il giusto paziente </a:t>
            </a:r>
            <a:endParaRPr lang="it-IT" sz="2800" b="1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104178" y="1268760"/>
            <a:ext cx="4290556" cy="3941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it-IT" dirty="0" smtClean="0">
                <a:solidFill>
                  <a:schemeClr val="tx1"/>
                </a:solidFill>
              </a:rPr>
              <a:t>Obesità di grave II senza </a:t>
            </a:r>
            <a:r>
              <a:rPr lang="it-IT" dirty="0" err="1" smtClean="0">
                <a:solidFill>
                  <a:schemeClr val="tx1"/>
                </a:solidFill>
              </a:rPr>
              <a:t>comorbidità</a:t>
            </a:r>
            <a:r>
              <a:rPr lang="it-IT" dirty="0" smtClean="0">
                <a:solidFill>
                  <a:schemeClr val="tx1"/>
                </a:solidFill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>
                <a:solidFill>
                  <a:schemeClr val="tx1"/>
                </a:solidFill>
              </a:rPr>
              <a:t>Obesità di grado III </a:t>
            </a:r>
            <a:r>
              <a:rPr lang="it-IT" dirty="0" err="1" smtClean="0">
                <a:solidFill>
                  <a:schemeClr val="tx1"/>
                </a:solidFill>
              </a:rPr>
              <a:t>unfit</a:t>
            </a:r>
            <a:r>
              <a:rPr lang="it-IT" dirty="0" smtClean="0">
                <a:solidFill>
                  <a:schemeClr val="tx1"/>
                </a:solidFill>
              </a:rPr>
              <a:t> for </a:t>
            </a:r>
            <a:r>
              <a:rPr lang="it-IT" dirty="0" err="1" smtClean="0">
                <a:solidFill>
                  <a:schemeClr val="tx1"/>
                </a:solidFill>
              </a:rPr>
              <a:t>surgery</a:t>
            </a:r>
            <a:r>
              <a:rPr lang="it-IT" dirty="0" smtClean="0">
                <a:solidFill>
                  <a:schemeClr val="tx1"/>
                </a:solidFill>
              </a:rPr>
              <a:t>  o restio a chirurgia maggiore;</a:t>
            </a:r>
          </a:p>
          <a:p>
            <a:pPr>
              <a:buFont typeface="Wingdings" pitchFamily="2" charset="2"/>
              <a:buChar char="v"/>
            </a:pPr>
            <a:r>
              <a:rPr lang="it-IT" dirty="0" smtClean="0">
                <a:solidFill>
                  <a:schemeClr val="tx1"/>
                </a:solidFill>
              </a:rPr>
              <a:t> Obesità di IV/V grado non responsivo a terapia medica o economicamente impossibilitato;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1144344"/>
            <a:ext cx="4826528" cy="2096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258221"/>
            <a:ext cx="4826527" cy="290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62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" y="6238591"/>
            <a:ext cx="9126095" cy="61912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7904" y="50569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 smtClean="0"/>
              <a:t>Endoscopic</a:t>
            </a:r>
            <a:r>
              <a:rPr lang="it-IT" sz="4000" b="1" dirty="0" smtClean="0"/>
              <a:t> sleeve </a:t>
            </a:r>
            <a:r>
              <a:rPr lang="it-IT" sz="4000" b="1" dirty="0" err="1" smtClean="0"/>
              <a:t>gastroplasty</a:t>
            </a:r>
            <a:endParaRPr lang="it-IT" sz="4000" b="1" dirty="0"/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>
          <a:xfrm>
            <a:off x="179512" y="1268760"/>
            <a:ext cx="4276151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it-IT" sz="2800" dirty="0" smtClean="0"/>
              <a:t>Efficace rispetto alle sole modifiche dello stile di vita;</a:t>
            </a:r>
          </a:p>
          <a:p>
            <a:pPr>
              <a:buFont typeface="Wingdings" pitchFamily="2" charset="2"/>
              <a:buChar char="v"/>
            </a:pPr>
            <a:endParaRPr lang="it-IT" dirty="0"/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Sicura (SAE 1,25 %)</a:t>
            </a:r>
          </a:p>
          <a:p>
            <a:pPr>
              <a:buFont typeface="Wingdings" pitchFamily="2" charset="2"/>
              <a:buChar char="v"/>
            </a:pPr>
            <a:endParaRPr lang="it-IT" dirty="0"/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Reversibile e ripetibile;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52" y="836712"/>
            <a:ext cx="4243189" cy="180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52" y="2644200"/>
            <a:ext cx="420504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52" y="4509120"/>
            <a:ext cx="420504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42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" y="6238591"/>
            <a:ext cx="9126095" cy="61912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24467" y="44624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Proposta di flow-chart diagnostico-operativa: la giusta tecnica per il giusto paziente 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>
              <a:buFont typeface="Wingdings" pitchFamily="2" charset="2"/>
              <a:buChar char="v"/>
            </a:pPr>
            <a:endParaRPr lang="it-IT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395537" y="1340768"/>
            <a:ext cx="48965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endParaRPr lang="it-IT" dirty="0" smtClean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it-IT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it-IT" dirty="0" smtClean="0"/>
              <a:t> Reflusso gastroesofageo lieve/moderato:     </a:t>
            </a:r>
          </a:p>
          <a:p>
            <a:pPr>
              <a:buClr>
                <a:schemeClr val="accent1"/>
              </a:buClr>
            </a:pPr>
            <a:r>
              <a:rPr lang="it-IT" dirty="0"/>
              <a:t> </a:t>
            </a:r>
            <a:r>
              <a:rPr lang="it-IT" dirty="0" smtClean="0"/>
              <a:t>   - Sintomi controllati da IPP;</a:t>
            </a:r>
          </a:p>
          <a:p>
            <a:pPr>
              <a:buClr>
                <a:schemeClr val="accent1"/>
              </a:buClr>
            </a:pPr>
            <a:r>
              <a:rPr lang="it-IT" dirty="0" smtClean="0"/>
              <a:t>    - Esofagite di Grado A-B (Los Angeles);</a:t>
            </a:r>
          </a:p>
          <a:p>
            <a:pPr>
              <a:buClr>
                <a:schemeClr val="accent1"/>
              </a:buClr>
            </a:pPr>
            <a:r>
              <a:rPr lang="it-IT" dirty="0" smtClean="0"/>
              <a:t>    - PH metrica con </a:t>
            </a:r>
            <a:r>
              <a:rPr lang="it-IT" dirty="0" err="1" smtClean="0"/>
              <a:t>DeMeester</a:t>
            </a:r>
            <a:r>
              <a:rPr lang="it-IT" dirty="0" smtClean="0"/>
              <a:t> &lt; 20;</a:t>
            </a:r>
          </a:p>
          <a:p>
            <a:pPr>
              <a:buClr>
                <a:schemeClr val="accent1"/>
              </a:buClr>
            </a:pPr>
            <a:endParaRPr lang="it-IT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it-IT" dirty="0" smtClean="0"/>
              <a:t> Presenza di piccola ernia </a:t>
            </a:r>
            <a:r>
              <a:rPr lang="it-IT" dirty="0" err="1" smtClean="0"/>
              <a:t>jatale</a:t>
            </a:r>
            <a:r>
              <a:rPr lang="it-IT" dirty="0" smtClean="0"/>
              <a:t> &lt; 2 cm;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it-IT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it-IT" dirty="0" smtClean="0"/>
              <a:t>Assenza di </a:t>
            </a:r>
            <a:r>
              <a:rPr lang="it-IT" dirty="0" err="1" smtClean="0"/>
              <a:t>Barrett</a:t>
            </a:r>
            <a:r>
              <a:rPr lang="it-IT" dirty="0" smtClean="0"/>
              <a:t> o Esofagite erosiva avanzata;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161" y="1196752"/>
            <a:ext cx="3855274" cy="165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161" y="3068960"/>
            <a:ext cx="4061838" cy="180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46" y="4481161"/>
            <a:ext cx="4072405" cy="173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161" y="5010015"/>
            <a:ext cx="4026453" cy="121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35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" y="6238591"/>
            <a:ext cx="9126095" cy="61912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24467" y="44624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Sleeve </a:t>
            </a:r>
            <a:r>
              <a:rPr lang="it-IT" sz="2800" b="1" dirty="0" err="1" smtClean="0"/>
              <a:t>Gastrectomy</a:t>
            </a:r>
            <a:r>
              <a:rPr lang="it-IT" sz="2800" b="1" dirty="0" smtClean="0"/>
              <a:t> + </a:t>
            </a:r>
            <a:r>
              <a:rPr lang="it-IT" sz="2800" b="1" dirty="0" err="1" smtClean="0"/>
              <a:t>Fundoplicatio</a:t>
            </a:r>
            <a:r>
              <a:rPr lang="it-IT" sz="2800" b="1" dirty="0" smtClean="0"/>
              <a:t> (sec Rossetti, </a:t>
            </a:r>
            <a:r>
              <a:rPr lang="it-IT" sz="2800" b="1" dirty="0" err="1" smtClean="0"/>
              <a:t>Tuopet</a:t>
            </a:r>
            <a:r>
              <a:rPr lang="it-IT" sz="2800" b="1" dirty="0" smtClean="0"/>
              <a:t>, </a:t>
            </a:r>
            <a:r>
              <a:rPr lang="it-IT" sz="2800" b="1" dirty="0" err="1" smtClean="0"/>
              <a:t>Nissen</a:t>
            </a:r>
            <a:r>
              <a:rPr lang="it-IT" sz="2800" b="1" dirty="0" smtClean="0"/>
              <a:t>)</a:t>
            </a:r>
            <a:endParaRPr lang="it-IT" sz="2800" b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>
              <a:buFont typeface="Wingdings" pitchFamily="2" charset="2"/>
              <a:buChar char="v"/>
            </a:pPr>
            <a:endParaRPr lang="it-IT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202084" y="998731"/>
            <a:ext cx="50179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it-IT" dirty="0" smtClean="0"/>
              <a:t>Calo ponderale sovrapponibile alla sleeve classica;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it-IT" dirty="0" smtClean="0"/>
              <a:t>Controllo GERD e terapia IPP;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it-IT" dirty="0" smtClean="0"/>
              <a:t>Miglioramento al </a:t>
            </a:r>
            <a:r>
              <a:rPr lang="it-IT" dirty="0" err="1" smtClean="0"/>
              <a:t>follow</a:t>
            </a:r>
            <a:r>
              <a:rPr lang="it-IT" dirty="0" smtClean="0"/>
              <a:t> up endoscopico di esofagiti ed esofago di </a:t>
            </a:r>
            <a:r>
              <a:rPr lang="it-IT" dirty="0" err="1" smtClean="0"/>
              <a:t>Barrett</a:t>
            </a:r>
            <a:r>
              <a:rPr lang="it-IT" dirty="0" smtClean="0"/>
              <a:t>;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it-IT" dirty="0"/>
          </a:p>
          <a:p>
            <a:pPr>
              <a:buClr>
                <a:schemeClr val="accent1"/>
              </a:buClr>
            </a:pPr>
            <a:endParaRPr lang="it-IT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208" y="2204864"/>
            <a:ext cx="4163304" cy="411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704" y="521677"/>
            <a:ext cx="4089296" cy="167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4" y="2336108"/>
            <a:ext cx="5103107" cy="387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62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" y="6238591"/>
            <a:ext cx="9126095" cy="61912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24467" y="44624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/>
              <a:t>Robotic</a:t>
            </a:r>
            <a:r>
              <a:rPr lang="it-IT" sz="2800" b="1" dirty="0" smtClean="0"/>
              <a:t> Sleeve </a:t>
            </a:r>
            <a:r>
              <a:rPr lang="it-IT" sz="2800" b="1" dirty="0" err="1" smtClean="0"/>
              <a:t>Gastrectomy</a:t>
            </a:r>
            <a:endParaRPr lang="it-IT" sz="2800" b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04800" y="1554162"/>
            <a:ext cx="4195192" cy="4525963"/>
          </a:xfrm>
        </p:spPr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>
              <a:buFont typeface="Wingdings" pitchFamily="2" charset="2"/>
              <a:buChar char="v"/>
            </a:pPr>
            <a:endParaRPr lang="it-IT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205580" y="1079296"/>
            <a:ext cx="50676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it-IT" dirty="0" smtClean="0"/>
              <a:t>Obesità </a:t>
            </a:r>
            <a:r>
              <a:rPr lang="it-IT" dirty="0"/>
              <a:t>IV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it-IT" dirty="0"/>
              <a:t>Storia di chirurgia addominale pregressa;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it-IT" dirty="0"/>
              <a:t>Anatomia complessa;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it-IT" dirty="0"/>
              <a:t>Centro con esperienza robotica </a:t>
            </a:r>
            <a:r>
              <a:rPr lang="it-IT" dirty="0" smtClean="0"/>
              <a:t>marcata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it-IT" dirty="0" smtClean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it-IT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it-IT" dirty="0" smtClean="0"/>
              <a:t>Risultati sovrapponibili in termini di perdita di peso; </a:t>
            </a:r>
            <a:endParaRPr lang="it-IT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it-IT" dirty="0" smtClean="0"/>
              <a:t>Bassa incidenza di complicanze;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it-IT" dirty="0" smtClean="0"/>
              <a:t>Tempi operatori più lunghi (da setup);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it-IT" dirty="0" smtClean="0"/>
              <a:t>Costi superiori;</a:t>
            </a:r>
            <a:endParaRPr lang="it-IT" dirty="0"/>
          </a:p>
          <a:p>
            <a:pPr>
              <a:buClr>
                <a:schemeClr val="accent1"/>
              </a:buClr>
            </a:pPr>
            <a:endParaRPr lang="it-IT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it-IT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48680"/>
            <a:ext cx="3923928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2" y="4149080"/>
            <a:ext cx="3756520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193" y="2497257"/>
            <a:ext cx="3849539" cy="353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ccia in giù 5"/>
          <p:cNvSpPr/>
          <p:nvPr/>
        </p:nvSpPr>
        <p:spPr>
          <a:xfrm>
            <a:off x="1901652" y="2252655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06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" y="6238591"/>
            <a:ext cx="9126095" cy="619125"/>
          </a:xfrm>
          <a:prstGeom prst="rect">
            <a:avLst/>
          </a:prstGeom>
        </p:spPr>
      </p:pic>
      <p:sp>
        <p:nvSpPr>
          <p:cNvPr id="3" name="Elaborazione 2"/>
          <p:cNvSpPr/>
          <p:nvPr/>
        </p:nvSpPr>
        <p:spPr>
          <a:xfrm>
            <a:off x="0" y="0"/>
            <a:ext cx="1584176" cy="720080"/>
          </a:xfrm>
          <a:prstGeom prst="flowChartProcess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Anamnesi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Elaborazione 5"/>
          <p:cNvSpPr/>
          <p:nvPr/>
        </p:nvSpPr>
        <p:spPr>
          <a:xfrm>
            <a:off x="3530967" y="25858"/>
            <a:ext cx="1584176" cy="720080"/>
          </a:xfrm>
          <a:prstGeom prst="flowChartProcess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Indicazione</a:t>
            </a:r>
            <a:r>
              <a:rPr lang="it-IT" dirty="0" smtClean="0"/>
              <a:t> </a:t>
            </a:r>
            <a:r>
              <a:rPr lang="it-IT" dirty="0" smtClean="0">
                <a:solidFill>
                  <a:schemeClr val="tx1"/>
                </a:solidFill>
              </a:rPr>
              <a:t>Chirurgica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Elaborazione 6"/>
          <p:cNvSpPr/>
          <p:nvPr/>
        </p:nvSpPr>
        <p:spPr>
          <a:xfrm>
            <a:off x="7535715" y="21183"/>
            <a:ext cx="1584176" cy="720080"/>
          </a:xfrm>
          <a:prstGeom prst="flowChartProcess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Rischio </a:t>
            </a:r>
            <a:r>
              <a:rPr lang="it-IT" dirty="0" err="1" smtClean="0">
                <a:solidFill>
                  <a:schemeClr val="tx1"/>
                </a:solidFill>
              </a:rPr>
              <a:t>anestesiologico</a:t>
            </a:r>
            <a:r>
              <a:rPr lang="it-IT" dirty="0" err="1" smtClean="0"/>
              <a:t>i</a:t>
            </a:r>
            <a:endParaRPr lang="it-IT" dirty="0"/>
          </a:p>
        </p:txBody>
      </p:sp>
      <p:sp>
        <p:nvSpPr>
          <p:cNvPr id="8" name="Elaborazione 7"/>
          <p:cNvSpPr/>
          <p:nvPr/>
        </p:nvSpPr>
        <p:spPr>
          <a:xfrm>
            <a:off x="3530967" y="1052736"/>
            <a:ext cx="1656184" cy="713573"/>
          </a:xfrm>
          <a:prstGeom prst="flowChartProcess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Studio </a:t>
            </a:r>
            <a:r>
              <a:rPr lang="it-IT" dirty="0" err="1" smtClean="0">
                <a:solidFill>
                  <a:schemeClr val="tx1"/>
                </a:solidFill>
              </a:rPr>
              <a:t>mutidisciplinare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Elaborazione 8"/>
          <p:cNvSpPr/>
          <p:nvPr/>
        </p:nvSpPr>
        <p:spPr>
          <a:xfrm>
            <a:off x="104738" y="1988840"/>
            <a:ext cx="2410690" cy="2808312"/>
          </a:xfrm>
          <a:prstGeom prst="flowChartProcess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it-IT" sz="1400" dirty="0">
                <a:solidFill>
                  <a:schemeClr val="tx1"/>
                </a:solidFill>
              </a:rPr>
              <a:t>Età compresa tra  </a:t>
            </a:r>
            <a:r>
              <a:rPr lang="it-IT" sz="1400" dirty="0" smtClean="0">
                <a:solidFill>
                  <a:schemeClr val="tx1"/>
                </a:solidFill>
              </a:rPr>
              <a:t>16–65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1400" dirty="0" smtClean="0">
                <a:solidFill>
                  <a:schemeClr val="tx1"/>
                </a:solidFill>
              </a:rPr>
              <a:t>Donna </a:t>
            </a:r>
            <a:r>
              <a:rPr lang="it-IT" sz="1400" dirty="0">
                <a:solidFill>
                  <a:schemeClr val="tx1"/>
                </a:solidFill>
              </a:rPr>
              <a:t>in età fertile;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1400" dirty="0">
                <a:solidFill>
                  <a:schemeClr val="tx1"/>
                </a:solidFill>
              </a:rPr>
              <a:t>Paziente in attesa di trapianto epatico, reale, cardiaco;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1400" dirty="0">
                <a:solidFill>
                  <a:schemeClr val="tx1"/>
                </a:solidFill>
              </a:rPr>
              <a:t>Morfologia gastrica regolare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1400" dirty="0">
                <a:solidFill>
                  <a:schemeClr val="tx1"/>
                </a:solidFill>
              </a:rPr>
              <a:t>Assenza di reflusso severo o esofagite avanzata;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1400" dirty="0">
                <a:solidFill>
                  <a:schemeClr val="tx1"/>
                </a:solidFill>
              </a:rPr>
              <a:t>Ernia </a:t>
            </a:r>
            <a:r>
              <a:rPr lang="it-IT" sz="1400" dirty="0" err="1">
                <a:solidFill>
                  <a:schemeClr val="tx1"/>
                </a:solidFill>
              </a:rPr>
              <a:t>jatale</a:t>
            </a:r>
            <a:r>
              <a:rPr lang="it-IT" sz="1400" dirty="0">
                <a:solidFill>
                  <a:schemeClr val="tx1"/>
                </a:solidFill>
              </a:rPr>
              <a:t> piccola o assente;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1400" dirty="0">
                <a:solidFill>
                  <a:schemeClr val="tx1"/>
                </a:solidFill>
              </a:rPr>
              <a:t>Assenza di patologie gastriche;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12" name="Connettore 1 11"/>
          <p:cNvCxnSpPr/>
          <p:nvPr/>
        </p:nvCxnSpPr>
        <p:spPr>
          <a:xfrm flipV="1">
            <a:off x="1584176" y="385898"/>
            <a:ext cx="2051720" cy="8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>
            <a:stCxn id="6" idx="3"/>
          </p:cNvCxnSpPr>
          <p:nvPr/>
        </p:nvCxnSpPr>
        <p:spPr>
          <a:xfrm>
            <a:off x="5115143" y="385898"/>
            <a:ext cx="2365727" cy="8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>
            <a:stCxn id="8" idx="1"/>
            <a:endCxn id="9" idx="0"/>
          </p:cNvCxnSpPr>
          <p:nvPr/>
        </p:nvCxnSpPr>
        <p:spPr>
          <a:xfrm flipH="1">
            <a:off x="1310083" y="1409523"/>
            <a:ext cx="2220884" cy="579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aborazione 26"/>
          <p:cNvSpPr/>
          <p:nvPr/>
        </p:nvSpPr>
        <p:spPr>
          <a:xfrm>
            <a:off x="37572" y="5284429"/>
            <a:ext cx="2410690" cy="648072"/>
          </a:xfrm>
          <a:prstGeom prst="flowChartProcess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Sleeve </a:t>
            </a:r>
            <a:r>
              <a:rPr lang="it-IT" dirty="0" err="1" smtClean="0">
                <a:solidFill>
                  <a:schemeClr val="tx1"/>
                </a:solidFill>
              </a:rPr>
              <a:t>Gastrectomy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VLS</a:t>
            </a:r>
            <a:r>
              <a:rPr lang="it-IT" dirty="0" err="1" smtClean="0"/>
              <a:t>s</a:t>
            </a:r>
            <a:endParaRPr lang="it-IT" dirty="0"/>
          </a:p>
        </p:txBody>
      </p:sp>
      <p:cxnSp>
        <p:nvCxnSpPr>
          <p:cNvPr id="29" name="Connettore 1 28"/>
          <p:cNvCxnSpPr>
            <a:stCxn id="9" idx="2"/>
          </p:cNvCxnSpPr>
          <p:nvPr/>
        </p:nvCxnSpPr>
        <p:spPr>
          <a:xfrm>
            <a:off x="1310083" y="479715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aborazione 29"/>
          <p:cNvSpPr/>
          <p:nvPr/>
        </p:nvSpPr>
        <p:spPr>
          <a:xfrm>
            <a:off x="2803895" y="1996610"/>
            <a:ext cx="2304256" cy="2296486"/>
          </a:xfrm>
          <a:prstGeom prst="flowChartProcess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it-IT" sz="1400" dirty="0">
                <a:solidFill>
                  <a:schemeClr val="tx1"/>
                </a:solidFill>
              </a:rPr>
              <a:t>Obesità di grado II senza </a:t>
            </a:r>
            <a:r>
              <a:rPr lang="it-IT" sz="1400" dirty="0" err="1">
                <a:solidFill>
                  <a:schemeClr val="tx1"/>
                </a:solidFill>
              </a:rPr>
              <a:t>comorbidità</a:t>
            </a:r>
            <a:r>
              <a:rPr lang="it-IT" sz="1400" dirty="0">
                <a:solidFill>
                  <a:schemeClr val="tx1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it-IT" sz="1400" dirty="0">
                <a:solidFill>
                  <a:schemeClr val="tx1"/>
                </a:solidFill>
              </a:rPr>
              <a:t>Obesità di grado III </a:t>
            </a:r>
            <a:r>
              <a:rPr lang="it-IT" sz="1400" dirty="0" err="1">
                <a:solidFill>
                  <a:schemeClr val="tx1"/>
                </a:solidFill>
              </a:rPr>
              <a:t>unfit</a:t>
            </a:r>
            <a:r>
              <a:rPr lang="it-IT" sz="1400" dirty="0">
                <a:solidFill>
                  <a:schemeClr val="tx1"/>
                </a:solidFill>
              </a:rPr>
              <a:t> for </a:t>
            </a:r>
            <a:r>
              <a:rPr lang="it-IT" sz="1400" dirty="0" err="1">
                <a:solidFill>
                  <a:schemeClr val="tx1"/>
                </a:solidFill>
              </a:rPr>
              <a:t>surgery</a:t>
            </a:r>
            <a:r>
              <a:rPr lang="it-IT" sz="1400" dirty="0">
                <a:solidFill>
                  <a:schemeClr val="tx1"/>
                </a:solidFill>
              </a:rPr>
              <a:t>  o restio a chirurgia maggiore;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it-IT" sz="1400" dirty="0">
                <a:solidFill>
                  <a:schemeClr val="tx1"/>
                </a:solidFill>
              </a:rPr>
              <a:t> Obesità di IV/V grado non responsivo a terapia medica o economicamente impossibilitato;</a:t>
            </a:r>
          </a:p>
        </p:txBody>
      </p:sp>
      <p:sp>
        <p:nvSpPr>
          <p:cNvPr id="31" name="Elaborazione 30"/>
          <p:cNvSpPr/>
          <p:nvPr/>
        </p:nvSpPr>
        <p:spPr>
          <a:xfrm>
            <a:off x="5292080" y="1988840"/>
            <a:ext cx="2160240" cy="2808312"/>
          </a:xfrm>
          <a:prstGeom prst="flowChartProcess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it-IT" sz="1400" dirty="0">
                <a:solidFill>
                  <a:schemeClr val="tx1"/>
                </a:solidFill>
              </a:rPr>
              <a:t>Reflusso gastroesofageo lieve/moderato</a:t>
            </a:r>
            <a:r>
              <a:rPr lang="it-IT" sz="1400" dirty="0" smtClean="0">
                <a:solidFill>
                  <a:schemeClr val="tx1"/>
                </a:solidFill>
              </a:rPr>
              <a:t>:     </a:t>
            </a:r>
            <a:endParaRPr lang="it-IT" sz="14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smtClean="0">
                <a:solidFill>
                  <a:schemeClr val="tx1"/>
                </a:solidFill>
              </a:rPr>
              <a:t>Sintomi </a:t>
            </a:r>
            <a:r>
              <a:rPr lang="it-IT" sz="1400" dirty="0">
                <a:solidFill>
                  <a:schemeClr val="tx1"/>
                </a:solidFill>
              </a:rPr>
              <a:t>controllati da IPP;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>
                <a:solidFill>
                  <a:schemeClr val="tx1"/>
                </a:solidFill>
              </a:rPr>
              <a:t>Esofagite di Grado A-B (Los Angeles);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smtClean="0">
                <a:solidFill>
                  <a:schemeClr val="tx1"/>
                </a:solidFill>
              </a:rPr>
              <a:t>PH </a:t>
            </a:r>
            <a:r>
              <a:rPr lang="it-IT" sz="1400" dirty="0">
                <a:solidFill>
                  <a:schemeClr val="tx1"/>
                </a:solidFill>
              </a:rPr>
              <a:t>metrica con </a:t>
            </a:r>
            <a:r>
              <a:rPr lang="it-IT" sz="1400" dirty="0" err="1">
                <a:solidFill>
                  <a:schemeClr val="tx1"/>
                </a:solidFill>
              </a:rPr>
              <a:t>DeMeester</a:t>
            </a:r>
            <a:r>
              <a:rPr lang="it-IT" sz="1400" dirty="0">
                <a:solidFill>
                  <a:schemeClr val="tx1"/>
                </a:solidFill>
              </a:rPr>
              <a:t> &lt; 20;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it-IT" sz="1400" dirty="0" smtClean="0">
                <a:solidFill>
                  <a:schemeClr val="tx1"/>
                </a:solidFill>
              </a:rPr>
              <a:t>Presenza </a:t>
            </a:r>
            <a:r>
              <a:rPr lang="it-IT" sz="1400" dirty="0">
                <a:solidFill>
                  <a:schemeClr val="tx1"/>
                </a:solidFill>
              </a:rPr>
              <a:t>di piccola ernia </a:t>
            </a:r>
            <a:r>
              <a:rPr lang="it-IT" sz="1400" dirty="0" err="1">
                <a:solidFill>
                  <a:schemeClr val="tx1"/>
                </a:solidFill>
              </a:rPr>
              <a:t>jatale</a:t>
            </a:r>
            <a:r>
              <a:rPr lang="it-IT" sz="1400" dirty="0">
                <a:solidFill>
                  <a:schemeClr val="tx1"/>
                </a:solidFill>
              </a:rPr>
              <a:t> &lt; 2 cm;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it-IT" sz="1400" dirty="0" smtClean="0">
                <a:solidFill>
                  <a:schemeClr val="tx1"/>
                </a:solidFill>
              </a:rPr>
              <a:t>Assenza </a:t>
            </a:r>
            <a:r>
              <a:rPr lang="it-IT" sz="1400" dirty="0">
                <a:solidFill>
                  <a:schemeClr val="tx1"/>
                </a:solidFill>
              </a:rPr>
              <a:t>di </a:t>
            </a:r>
            <a:r>
              <a:rPr lang="it-IT" sz="1400" dirty="0" err="1">
                <a:solidFill>
                  <a:schemeClr val="tx1"/>
                </a:solidFill>
              </a:rPr>
              <a:t>Barrett</a:t>
            </a:r>
            <a:r>
              <a:rPr lang="it-IT" sz="1400" dirty="0">
                <a:solidFill>
                  <a:schemeClr val="tx1"/>
                </a:solidFill>
              </a:rPr>
              <a:t> o </a:t>
            </a:r>
            <a:r>
              <a:rPr lang="it-IT" sz="1400" dirty="0" err="1" smtClean="0">
                <a:solidFill>
                  <a:schemeClr val="tx1"/>
                </a:solidFill>
              </a:rPr>
              <a:t>Esofagiteerosiva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>
                <a:solidFill>
                  <a:schemeClr val="tx1"/>
                </a:solidFill>
              </a:rPr>
              <a:t>avanzata;</a:t>
            </a:r>
          </a:p>
        </p:txBody>
      </p:sp>
      <p:sp>
        <p:nvSpPr>
          <p:cNvPr id="8193" name="Elaborazione 8192"/>
          <p:cNvSpPr/>
          <p:nvPr/>
        </p:nvSpPr>
        <p:spPr>
          <a:xfrm>
            <a:off x="2802632" y="5247956"/>
            <a:ext cx="2304256" cy="648072"/>
          </a:xfrm>
          <a:prstGeom prst="flowChartProcess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ESG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8197" name="Connettore 1 8196"/>
          <p:cNvCxnSpPr/>
          <p:nvPr/>
        </p:nvCxnSpPr>
        <p:spPr>
          <a:xfrm>
            <a:off x="4139539" y="1766309"/>
            <a:ext cx="0" cy="222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9" name="Connettore 1 8198"/>
          <p:cNvCxnSpPr>
            <a:stCxn id="30" idx="2"/>
            <a:endCxn id="8193" idx="0"/>
          </p:cNvCxnSpPr>
          <p:nvPr/>
        </p:nvCxnSpPr>
        <p:spPr>
          <a:xfrm flipH="1">
            <a:off x="3954760" y="4293096"/>
            <a:ext cx="1263" cy="954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1" name="Connettore 1 8200"/>
          <p:cNvCxnSpPr>
            <a:stCxn id="8" idx="3"/>
            <a:endCxn id="31" idx="0"/>
          </p:cNvCxnSpPr>
          <p:nvPr/>
        </p:nvCxnSpPr>
        <p:spPr>
          <a:xfrm>
            <a:off x="5187151" y="1409523"/>
            <a:ext cx="1185049" cy="579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3" name="Elaborazione 8202"/>
          <p:cNvSpPr/>
          <p:nvPr/>
        </p:nvSpPr>
        <p:spPr>
          <a:xfrm>
            <a:off x="5320630" y="5293097"/>
            <a:ext cx="2160240" cy="648072"/>
          </a:xfrm>
          <a:prstGeom prst="flowChartProcess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Sleeve + </a:t>
            </a:r>
            <a:r>
              <a:rPr lang="it-IT" dirty="0" err="1" smtClean="0">
                <a:solidFill>
                  <a:schemeClr val="tx1"/>
                </a:solidFill>
              </a:rPr>
              <a:t>Fundoplicatio</a:t>
            </a:r>
            <a:r>
              <a:rPr lang="it-IT" dirty="0" err="1" smtClean="0"/>
              <a:t>l</a:t>
            </a:r>
            <a:endParaRPr lang="it-IT" dirty="0"/>
          </a:p>
        </p:txBody>
      </p:sp>
      <p:cxnSp>
        <p:nvCxnSpPr>
          <p:cNvPr id="8205" name="Connettore 1 8204"/>
          <p:cNvCxnSpPr>
            <a:endCxn id="8203" idx="0"/>
          </p:cNvCxnSpPr>
          <p:nvPr/>
        </p:nvCxnSpPr>
        <p:spPr>
          <a:xfrm>
            <a:off x="6400750" y="4719443"/>
            <a:ext cx="0" cy="573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0" name="Elaborazione 8209"/>
          <p:cNvSpPr/>
          <p:nvPr/>
        </p:nvSpPr>
        <p:spPr>
          <a:xfrm>
            <a:off x="7668344" y="1996611"/>
            <a:ext cx="1475655" cy="2368494"/>
          </a:xfrm>
          <a:prstGeom prst="flowChartProcess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it-IT" sz="1400" dirty="0">
                <a:solidFill>
                  <a:schemeClr val="tx1"/>
                </a:solidFill>
              </a:rPr>
              <a:t>Obesità IV 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it-IT" sz="1400" dirty="0" smtClean="0">
                <a:solidFill>
                  <a:schemeClr val="tx1"/>
                </a:solidFill>
              </a:rPr>
              <a:t>Chirurgia </a:t>
            </a:r>
            <a:r>
              <a:rPr lang="it-IT" sz="1400" dirty="0">
                <a:solidFill>
                  <a:schemeClr val="tx1"/>
                </a:solidFill>
              </a:rPr>
              <a:t>addominale pregressa;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it-IT" sz="1400" dirty="0">
                <a:solidFill>
                  <a:schemeClr val="tx1"/>
                </a:solidFill>
              </a:rPr>
              <a:t>Anatomia complessa;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it-IT" sz="1400" dirty="0" err="1" smtClean="0">
                <a:solidFill>
                  <a:schemeClr val="tx1"/>
                </a:solidFill>
              </a:rPr>
              <a:t>Centrocon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>
                <a:solidFill>
                  <a:schemeClr val="tx1"/>
                </a:solidFill>
              </a:rPr>
              <a:t>esperienza robotica marcata;</a:t>
            </a:r>
          </a:p>
        </p:txBody>
      </p:sp>
      <p:cxnSp>
        <p:nvCxnSpPr>
          <p:cNvPr id="8214" name="Connettore 1 8213"/>
          <p:cNvCxnSpPr>
            <a:stCxn id="8" idx="3"/>
            <a:endCxn id="8210" idx="0"/>
          </p:cNvCxnSpPr>
          <p:nvPr/>
        </p:nvCxnSpPr>
        <p:spPr>
          <a:xfrm>
            <a:off x="5187151" y="1409523"/>
            <a:ext cx="3219021" cy="587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5" name="Elaborazione 8224"/>
          <p:cNvSpPr/>
          <p:nvPr/>
        </p:nvSpPr>
        <p:spPr>
          <a:xfrm>
            <a:off x="7800973" y="5286949"/>
            <a:ext cx="1318918" cy="684545"/>
          </a:xfrm>
          <a:prstGeom prst="flowChartProcess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RSG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8227" name="Connettore 1 8226"/>
          <p:cNvCxnSpPr/>
          <p:nvPr/>
        </p:nvCxnSpPr>
        <p:spPr>
          <a:xfrm flipH="1">
            <a:off x="8460432" y="4400260"/>
            <a:ext cx="1" cy="884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22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" y="6238591"/>
            <a:ext cx="9126095" cy="61912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79512" y="116632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Proposta di flow-chart diagnostico-operativa: La giusta tecnica per il giusto paziente 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04800" y="1554162"/>
            <a:ext cx="51312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>
              <a:buFont typeface="Wingdings" pitchFamily="2" charset="2"/>
              <a:buChar char="v"/>
            </a:pPr>
            <a:endParaRPr lang="it-IT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r="13306" b="9850"/>
          <a:stretch/>
        </p:blipFill>
        <p:spPr>
          <a:xfrm>
            <a:off x="576491" y="1628800"/>
            <a:ext cx="7919009" cy="250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" y="6238875"/>
            <a:ext cx="9126095" cy="619125"/>
          </a:xfrm>
          <a:prstGeom prst="rect">
            <a:avLst/>
          </a:prstGeom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07504" y="44624"/>
            <a:ext cx="8686800" cy="838200"/>
          </a:xfrm>
          <a:noFill/>
          <a:effectLst/>
        </p:spPr>
        <p:txBody>
          <a:bodyPr>
            <a:normAutofit/>
          </a:bodyPr>
          <a:lstStyle/>
          <a:p>
            <a:pPr algn="ctr"/>
            <a:endParaRPr lang="it-IT" sz="2400" b="1" kern="0" cap="none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0957" cy="936104"/>
          </a:xfr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650" y="0"/>
            <a:ext cx="6661349" cy="9361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343775" cy="139065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43" y="2852936"/>
            <a:ext cx="7362808" cy="2667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81" y="3356992"/>
            <a:ext cx="7380870" cy="143827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81" y="5229200"/>
            <a:ext cx="194062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9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" y="6238591"/>
            <a:ext cx="9126095" cy="61912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79512" y="116632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Proposta di flow-chart diagnostico-operativa: La giusta tecnica per il giusto paziente 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04800" y="1554162"/>
            <a:ext cx="51312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>
              <a:buFont typeface="Wingdings" pitchFamily="2" charset="2"/>
              <a:buChar char="v"/>
            </a:pPr>
            <a:endParaRPr lang="it-IT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769620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4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" y="6238591"/>
            <a:ext cx="9126095" cy="61912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79512" y="116632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Proposta di flow-chart diagnostico-operativa: La giusta tecnica per il giusto paziente 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04800" y="1554162"/>
            <a:ext cx="51312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>
              <a:buFont typeface="Wingdings" pitchFamily="2" charset="2"/>
              <a:buChar char="v"/>
            </a:pPr>
            <a:endParaRPr lang="it-IT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70739"/>
            <a:ext cx="7353300" cy="538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2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" y="6238591"/>
            <a:ext cx="9126095" cy="61912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79512" y="116632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Proposta di flow-chart diagnostico-operativa: La giusta tecnica per il giusto paziente 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04800" y="1554162"/>
            <a:ext cx="51312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>
              <a:buFont typeface="Wingdings" pitchFamily="2" charset="2"/>
              <a:buChar char="v"/>
            </a:pPr>
            <a:endParaRPr lang="it-IT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851" y="1070739"/>
            <a:ext cx="6147504" cy="578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7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" y="6238591"/>
            <a:ext cx="9126095" cy="619125"/>
          </a:xfrm>
          <a:prstGeom prst="rect">
            <a:avLst/>
          </a:prstGeom>
        </p:spPr>
      </p:pic>
      <p:sp>
        <p:nvSpPr>
          <p:cNvPr id="3" name="Elaborazione 2"/>
          <p:cNvSpPr/>
          <p:nvPr/>
        </p:nvSpPr>
        <p:spPr>
          <a:xfrm>
            <a:off x="0" y="0"/>
            <a:ext cx="1584176" cy="720080"/>
          </a:xfrm>
          <a:prstGeom prst="flowChartProcess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Anamnesi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Elaborazione 5"/>
          <p:cNvSpPr/>
          <p:nvPr/>
        </p:nvSpPr>
        <p:spPr>
          <a:xfrm>
            <a:off x="3530967" y="25858"/>
            <a:ext cx="1584176" cy="720080"/>
          </a:xfrm>
          <a:prstGeom prst="flowChartProcess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Indicazione</a:t>
            </a:r>
            <a:r>
              <a:rPr lang="it-IT" dirty="0" smtClean="0"/>
              <a:t> </a:t>
            </a:r>
            <a:r>
              <a:rPr lang="it-IT" dirty="0" smtClean="0">
                <a:solidFill>
                  <a:schemeClr val="tx1"/>
                </a:solidFill>
              </a:rPr>
              <a:t>Chirurgica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Elaborazione 6"/>
          <p:cNvSpPr/>
          <p:nvPr/>
        </p:nvSpPr>
        <p:spPr>
          <a:xfrm>
            <a:off x="7535715" y="21183"/>
            <a:ext cx="1584176" cy="720080"/>
          </a:xfrm>
          <a:prstGeom prst="flowChartProcess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Rischio </a:t>
            </a:r>
            <a:r>
              <a:rPr lang="it-IT" dirty="0" err="1" smtClean="0">
                <a:solidFill>
                  <a:schemeClr val="tx1"/>
                </a:solidFill>
              </a:rPr>
              <a:t>anestesiologico</a:t>
            </a:r>
            <a:r>
              <a:rPr lang="it-IT" dirty="0" err="1" smtClean="0"/>
              <a:t>i</a:t>
            </a:r>
            <a:endParaRPr lang="it-IT" dirty="0"/>
          </a:p>
        </p:txBody>
      </p:sp>
      <p:sp>
        <p:nvSpPr>
          <p:cNvPr id="8" name="Elaborazione 7"/>
          <p:cNvSpPr/>
          <p:nvPr/>
        </p:nvSpPr>
        <p:spPr>
          <a:xfrm>
            <a:off x="3530967" y="1052736"/>
            <a:ext cx="1656184" cy="713573"/>
          </a:xfrm>
          <a:prstGeom prst="flowChartProcess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Studio </a:t>
            </a:r>
            <a:r>
              <a:rPr lang="it-IT" dirty="0" err="1" smtClean="0">
                <a:solidFill>
                  <a:schemeClr val="tx1"/>
                </a:solidFill>
              </a:rPr>
              <a:t>mutidisciplinare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Elaborazione 8"/>
          <p:cNvSpPr/>
          <p:nvPr/>
        </p:nvSpPr>
        <p:spPr>
          <a:xfrm>
            <a:off x="104738" y="1988840"/>
            <a:ext cx="2410690" cy="2808312"/>
          </a:xfrm>
          <a:prstGeom prst="flowChartProcess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it-IT" sz="1400" dirty="0">
                <a:solidFill>
                  <a:schemeClr val="tx1"/>
                </a:solidFill>
              </a:rPr>
              <a:t>Età compresa tra  </a:t>
            </a:r>
            <a:r>
              <a:rPr lang="it-IT" sz="1400" dirty="0" smtClean="0">
                <a:solidFill>
                  <a:schemeClr val="tx1"/>
                </a:solidFill>
              </a:rPr>
              <a:t>16–65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1400" dirty="0" smtClean="0">
                <a:solidFill>
                  <a:schemeClr val="tx1"/>
                </a:solidFill>
              </a:rPr>
              <a:t>Donna </a:t>
            </a:r>
            <a:r>
              <a:rPr lang="it-IT" sz="1400" dirty="0">
                <a:solidFill>
                  <a:schemeClr val="tx1"/>
                </a:solidFill>
              </a:rPr>
              <a:t>in età fertile;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1400" dirty="0">
                <a:solidFill>
                  <a:schemeClr val="tx1"/>
                </a:solidFill>
              </a:rPr>
              <a:t>Paziente in attesa di trapianto epatico, reale, cardiaco;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1400" dirty="0">
                <a:solidFill>
                  <a:schemeClr val="tx1"/>
                </a:solidFill>
              </a:rPr>
              <a:t>Morfologia gastrica regolare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1400" dirty="0">
                <a:solidFill>
                  <a:schemeClr val="tx1"/>
                </a:solidFill>
              </a:rPr>
              <a:t>Assenza di reflusso severo o esofagite avanzata;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1400" dirty="0">
                <a:solidFill>
                  <a:schemeClr val="tx1"/>
                </a:solidFill>
              </a:rPr>
              <a:t>Ernia </a:t>
            </a:r>
            <a:r>
              <a:rPr lang="it-IT" sz="1400" dirty="0" err="1">
                <a:solidFill>
                  <a:schemeClr val="tx1"/>
                </a:solidFill>
              </a:rPr>
              <a:t>jatale</a:t>
            </a:r>
            <a:r>
              <a:rPr lang="it-IT" sz="1400" dirty="0">
                <a:solidFill>
                  <a:schemeClr val="tx1"/>
                </a:solidFill>
              </a:rPr>
              <a:t> piccola o assente;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1400" dirty="0">
                <a:solidFill>
                  <a:schemeClr val="tx1"/>
                </a:solidFill>
              </a:rPr>
              <a:t>Assenza di patologie gastriche;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14" name="Connettore 1 13"/>
          <p:cNvCxnSpPr>
            <a:stCxn id="6" idx="3"/>
          </p:cNvCxnSpPr>
          <p:nvPr/>
        </p:nvCxnSpPr>
        <p:spPr>
          <a:xfrm>
            <a:off x="5115143" y="385898"/>
            <a:ext cx="2365727" cy="8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>
            <a:stCxn id="8" idx="1"/>
            <a:endCxn id="9" idx="0"/>
          </p:cNvCxnSpPr>
          <p:nvPr/>
        </p:nvCxnSpPr>
        <p:spPr>
          <a:xfrm flipH="1">
            <a:off x="1310083" y="1409523"/>
            <a:ext cx="2220884" cy="579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aborazione 26"/>
          <p:cNvSpPr/>
          <p:nvPr/>
        </p:nvSpPr>
        <p:spPr>
          <a:xfrm>
            <a:off x="37572" y="5284429"/>
            <a:ext cx="2410690" cy="648072"/>
          </a:xfrm>
          <a:prstGeom prst="flowChartProcess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Sleeve </a:t>
            </a:r>
            <a:r>
              <a:rPr lang="it-IT" dirty="0" err="1" smtClean="0">
                <a:solidFill>
                  <a:schemeClr val="tx1"/>
                </a:solidFill>
              </a:rPr>
              <a:t>Gastrectomy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VLS</a:t>
            </a:r>
            <a:r>
              <a:rPr lang="it-IT" dirty="0" err="1" smtClean="0"/>
              <a:t>s</a:t>
            </a:r>
            <a:endParaRPr lang="it-IT" dirty="0"/>
          </a:p>
        </p:txBody>
      </p:sp>
      <p:cxnSp>
        <p:nvCxnSpPr>
          <p:cNvPr id="29" name="Connettore 1 28"/>
          <p:cNvCxnSpPr>
            <a:stCxn id="9" idx="2"/>
          </p:cNvCxnSpPr>
          <p:nvPr/>
        </p:nvCxnSpPr>
        <p:spPr>
          <a:xfrm>
            <a:off x="1310083" y="479715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aborazione 29"/>
          <p:cNvSpPr/>
          <p:nvPr/>
        </p:nvSpPr>
        <p:spPr>
          <a:xfrm>
            <a:off x="2803895" y="1996610"/>
            <a:ext cx="2304256" cy="2296486"/>
          </a:xfrm>
          <a:prstGeom prst="flowChartProcess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it-IT" sz="1400" dirty="0">
                <a:solidFill>
                  <a:schemeClr val="tx1"/>
                </a:solidFill>
              </a:rPr>
              <a:t>Obesità di grado II senza </a:t>
            </a:r>
            <a:r>
              <a:rPr lang="it-IT" sz="1400" dirty="0" err="1">
                <a:solidFill>
                  <a:schemeClr val="tx1"/>
                </a:solidFill>
              </a:rPr>
              <a:t>comorbidità</a:t>
            </a:r>
            <a:r>
              <a:rPr lang="it-IT" sz="1400" dirty="0">
                <a:solidFill>
                  <a:schemeClr val="tx1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it-IT" sz="1400" dirty="0">
                <a:solidFill>
                  <a:schemeClr val="tx1"/>
                </a:solidFill>
              </a:rPr>
              <a:t>Obesità di grado III </a:t>
            </a:r>
            <a:r>
              <a:rPr lang="it-IT" sz="1400" dirty="0" err="1">
                <a:solidFill>
                  <a:schemeClr val="tx1"/>
                </a:solidFill>
              </a:rPr>
              <a:t>unfit</a:t>
            </a:r>
            <a:r>
              <a:rPr lang="it-IT" sz="1400" dirty="0">
                <a:solidFill>
                  <a:schemeClr val="tx1"/>
                </a:solidFill>
              </a:rPr>
              <a:t> for </a:t>
            </a:r>
            <a:r>
              <a:rPr lang="it-IT" sz="1400" dirty="0" err="1">
                <a:solidFill>
                  <a:schemeClr val="tx1"/>
                </a:solidFill>
              </a:rPr>
              <a:t>surgery</a:t>
            </a:r>
            <a:r>
              <a:rPr lang="it-IT" sz="1400" dirty="0">
                <a:solidFill>
                  <a:schemeClr val="tx1"/>
                </a:solidFill>
              </a:rPr>
              <a:t>  o restio a chirurgia maggiore;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it-IT" sz="1400" dirty="0">
                <a:solidFill>
                  <a:schemeClr val="tx1"/>
                </a:solidFill>
              </a:rPr>
              <a:t> Obesità di IV/V grado non responsivo a terapia medica o economicamente impossibilitato;</a:t>
            </a:r>
          </a:p>
        </p:txBody>
      </p:sp>
      <p:sp>
        <p:nvSpPr>
          <p:cNvPr id="31" name="Elaborazione 30"/>
          <p:cNvSpPr/>
          <p:nvPr/>
        </p:nvSpPr>
        <p:spPr>
          <a:xfrm>
            <a:off x="5292080" y="1988840"/>
            <a:ext cx="2160240" cy="2808312"/>
          </a:xfrm>
          <a:prstGeom prst="flowChartProcess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it-IT" sz="1400" dirty="0">
                <a:solidFill>
                  <a:schemeClr val="tx1"/>
                </a:solidFill>
              </a:rPr>
              <a:t>Reflusso gastroesofageo lieve/moderato</a:t>
            </a:r>
            <a:r>
              <a:rPr lang="it-IT" sz="1400" dirty="0" smtClean="0">
                <a:solidFill>
                  <a:schemeClr val="tx1"/>
                </a:solidFill>
              </a:rPr>
              <a:t>:     </a:t>
            </a:r>
            <a:endParaRPr lang="it-IT" sz="14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smtClean="0">
                <a:solidFill>
                  <a:schemeClr val="tx1"/>
                </a:solidFill>
              </a:rPr>
              <a:t>Sintomi </a:t>
            </a:r>
            <a:r>
              <a:rPr lang="it-IT" sz="1400" dirty="0">
                <a:solidFill>
                  <a:schemeClr val="tx1"/>
                </a:solidFill>
              </a:rPr>
              <a:t>controllati da IPP;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>
                <a:solidFill>
                  <a:schemeClr val="tx1"/>
                </a:solidFill>
              </a:rPr>
              <a:t>Esofagite di Grado A-B (Los Angeles);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smtClean="0">
                <a:solidFill>
                  <a:schemeClr val="tx1"/>
                </a:solidFill>
              </a:rPr>
              <a:t>PH </a:t>
            </a:r>
            <a:r>
              <a:rPr lang="it-IT" sz="1400" dirty="0">
                <a:solidFill>
                  <a:schemeClr val="tx1"/>
                </a:solidFill>
              </a:rPr>
              <a:t>metrica con </a:t>
            </a:r>
            <a:r>
              <a:rPr lang="it-IT" sz="1400" dirty="0" err="1">
                <a:solidFill>
                  <a:schemeClr val="tx1"/>
                </a:solidFill>
              </a:rPr>
              <a:t>DeMeester</a:t>
            </a:r>
            <a:r>
              <a:rPr lang="it-IT" sz="1400" dirty="0">
                <a:solidFill>
                  <a:schemeClr val="tx1"/>
                </a:solidFill>
              </a:rPr>
              <a:t> &lt; 20;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it-IT" sz="1400" dirty="0" smtClean="0">
                <a:solidFill>
                  <a:schemeClr val="tx1"/>
                </a:solidFill>
              </a:rPr>
              <a:t>Presenza </a:t>
            </a:r>
            <a:r>
              <a:rPr lang="it-IT" sz="1400" dirty="0">
                <a:solidFill>
                  <a:schemeClr val="tx1"/>
                </a:solidFill>
              </a:rPr>
              <a:t>di piccola ernia </a:t>
            </a:r>
            <a:r>
              <a:rPr lang="it-IT" sz="1400" dirty="0" err="1">
                <a:solidFill>
                  <a:schemeClr val="tx1"/>
                </a:solidFill>
              </a:rPr>
              <a:t>jatale</a:t>
            </a:r>
            <a:r>
              <a:rPr lang="it-IT" sz="1400" dirty="0">
                <a:solidFill>
                  <a:schemeClr val="tx1"/>
                </a:solidFill>
              </a:rPr>
              <a:t> &lt; 2 cm;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it-IT" sz="1400" dirty="0" smtClean="0">
                <a:solidFill>
                  <a:schemeClr val="tx1"/>
                </a:solidFill>
              </a:rPr>
              <a:t>Assenza </a:t>
            </a:r>
            <a:r>
              <a:rPr lang="it-IT" sz="1400" dirty="0">
                <a:solidFill>
                  <a:schemeClr val="tx1"/>
                </a:solidFill>
              </a:rPr>
              <a:t>di </a:t>
            </a:r>
            <a:r>
              <a:rPr lang="it-IT" sz="1400" dirty="0" err="1">
                <a:solidFill>
                  <a:schemeClr val="tx1"/>
                </a:solidFill>
              </a:rPr>
              <a:t>Barrett</a:t>
            </a:r>
            <a:r>
              <a:rPr lang="it-IT" sz="1400" dirty="0">
                <a:solidFill>
                  <a:schemeClr val="tx1"/>
                </a:solidFill>
              </a:rPr>
              <a:t> o </a:t>
            </a:r>
            <a:r>
              <a:rPr lang="it-IT" sz="1400" dirty="0" err="1" smtClean="0">
                <a:solidFill>
                  <a:schemeClr val="tx1"/>
                </a:solidFill>
              </a:rPr>
              <a:t>Esofagiteerosiva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>
                <a:solidFill>
                  <a:schemeClr val="tx1"/>
                </a:solidFill>
              </a:rPr>
              <a:t>avanzata;</a:t>
            </a:r>
          </a:p>
        </p:txBody>
      </p:sp>
      <p:sp>
        <p:nvSpPr>
          <p:cNvPr id="8193" name="Elaborazione 8192"/>
          <p:cNvSpPr/>
          <p:nvPr/>
        </p:nvSpPr>
        <p:spPr>
          <a:xfrm>
            <a:off x="2802632" y="5247956"/>
            <a:ext cx="2304256" cy="648072"/>
          </a:xfrm>
          <a:prstGeom prst="flowChartProcess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ESG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8197" name="Connettore 1 8196"/>
          <p:cNvCxnSpPr/>
          <p:nvPr/>
        </p:nvCxnSpPr>
        <p:spPr>
          <a:xfrm>
            <a:off x="4139539" y="1766309"/>
            <a:ext cx="0" cy="222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9" name="Connettore 1 8198"/>
          <p:cNvCxnSpPr>
            <a:stCxn id="30" idx="2"/>
            <a:endCxn id="8193" idx="0"/>
          </p:cNvCxnSpPr>
          <p:nvPr/>
        </p:nvCxnSpPr>
        <p:spPr>
          <a:xfrm flipH="1">
            <a:off x="3954760" y="4293096"/>
            <a:ext cx="1263" cy="954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1" name="Connettore 1 8200"/>
          <p:cNvCxnSpPr>
            <a:stCxn id="8" idx="3"/>
            <a:endCxn id="31" idx="0"/>
          </p:cNvCxnSpPr>
          <p:nvPr/>
        </p:nvCxnSpPr>
        <p:spPr>
          <a:xfrm>
            <a:off x="5187151" y="1409523"/>
            <a:ext cx="1185049" cy="579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3" name="Elaborazione 8202"/>
          <p:cNvSpPr/>
          <p:nvPr/>
        </p:nvSpPr>
        <p:spPr>
          <a:xfrm>
            <a:off x="5320630" y="5293097"/>
            <a:ext cx="2160240" cy="648072"/>
          </a:xfrm>
          <a:prstGeom prst="flowChartProcess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Sleeve + </a:t>
            </a:r>
            <a:r>
              <a:rPr lang="it-IT" dirty="0" err="1" smtClean="0">
                <a:solidFill>
                  <a:schemeClr val="tx1"/>
                </a:solidFill>
              </a:rPr>
              <a:t>Fundoplicatio</a:t>
            </a:r>
            <a:r>
              <a:rPr lang="it-IT" dirty="0" err="1" smtClean="0"/>
              <a:t>l</a:t>
            </a:r>
            <a:endParaRPr lang="it-IT" dirty="0"/>
          </a:p>
        </p:txBody>
      </p:sp>
      <p:cxnSp>
        <p:nvCxnSpPr>
          <p:cNvPr id="8205" name="Connettore 1 8204"/>
          <p:cNvCxnSpPr>
            <a:endCxn id="8203" idx="0"/>
          </p:cNvCxnSpPr>
          <p:nvPr/>
        </p:nvCxnSpPr>
        <p:spPr>
          <a:xfrm>
            <a:off x="6400750" y="4719443"/>
            <a:ext cx="0" cy="573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0" name="Elaborazione 8209"/>
          <p:cNvSpPr/>
          <p:nvPr/>
        </p:nvSpPr>
        <p:spPr>
          <a:xfrm>
            <a:off x="7668344" y="1996611"/>
            <a:ext cx="1475655" cy="2368494"/>
          </a:xfrm>
          <a:prstGeom prst="flowChartProcess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it-IT" sz="1400" dirty="0">
                <a:solidFill>
                  <a:schemeClr val="tx1"/>
                </a:solidFill>
              </a:rPr>
              <a:t>Obesità IV 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it-IT" sz="1400" dirty="0" smtClean="0">
                <a:solidFill>
                  <a:schemeClr val="tx1"/>
                </a:solidFill>
              </a:rPr>
              <a:t>Chirurgia </a:t>
            </a:r>
            <a:r>
              <a:rPr lang="it-IT" sz="1400" dirty="0">
                <a:solidFill>
                  <a:schemeClr val="tx1"/>
                </a:solidFill>
              </a:rPr>
              <a:t>addominale pregressa;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it-IT" sz="1400" dirty="0">
                <a:solidFill>
                  <a:schemeClr val="tx1"/>
                </a:solidFill>
              </a:rPr>
              <a:t>Anatomia complessa;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it-IT" sz="1400" dirty="0" err="1" smtClean="0">
                <a:solidFill>
                  <a:schemeClr val="tx1"/>
                </a:solidFill>
              </a:rPr>
              <a:t>Centrocon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>
                <a:solidFill>
                  <a:schemeClr val="tx1"/>
                </a:solidFill>
              </a:rPr>
              <a:t>esperienza robotica marcata;</a:t>
            </a:r>
          </a:p>
        </p:txBody>
      </p:sp>
      <p:cxnSp>
        <p:nvCxnSpPr>
          <p:cNvPr id="8214" name="Connettore 1 8213"/>
          <p:cNvCxnSpPr>
            <a:stCxn id="8" idx="3"/>
            <a:endCxn id="8210" idx="0"/>
          </p:cNvCxnSpPr>
          <p:nvPr/>
        </p:nvCxnSpPr>
        <p:spPr>
          <a:xfrm>
            <a:off x="5187151" y="1409523"/>
            <a:ext cx="3219021" cy="587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5" name="Elaborazione 8224"/>
          <p:cNvSpPr/>
          <p:nvPr/>
        </p:nvSpPr>
        <p:spPr>
          <a:xfrm>
            <a:off x="7800973" y="5286949"/>
            <a:ext cx="1318918" cy="684545"/>
          </a:xfrm>
          <a:prstGeom prst="flowChartProcess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RSG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8227" name="Connettore 1 8226"/>
          <p:cNvCxnSpPr/>
          <p:nvPr/>
        </p:nvCxnSpPr>
        <p:spPr>
          <a:xfrm flipH="1">
            <a:off x="8460432" y="4400260"/>
            <a:ext cx="1" cy="884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1584176" y="720079"/>
            <a:ext cx="194679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Intelligenza Artificiale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5200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4" y="0"/>
            <a:ext cx="9145573" cy="6858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838370" y="6088559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chemeClr val="bg2"/>
                </a:solidFill>
              </a:rPr>
              <a:t>Grazie per l’attenzione…</a:t>
            </a:r>
            <a:endParaRPr lang="it-IT" sz="4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5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" y="6238591"/>
            <a:ext cx="9126095" cy="61912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79512" y="116632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Proposta di flow-chart diagnostico-operativa: La giusta tecnica per il giusto paziente 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04800" y="1554162"/>
            <a:ext cx="51312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395536" y="1556792"/>
            <a:ext cx="849694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it-IT" sz="2400" b="1" dirty="0" smtClean="0"/>
              <a:t>Sleeve </a:t>
            </a:r>
            <a:r>
              <a:rPr lang="it-IT" sz="2400" b="1" dirty="0" err="1" smtClean="0"/>
              <a:t>gastrectomy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vls</a:t>
            </a:r>
            <a:r>
              <a:rPr lang="it-IT" sz="2400" b="1" dirty="0" smtClean="0"/>
              <a:t>;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it-IT" sz="2400" b="1" dirty="0" smtClean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it-IT" sz="2400" b="1" dirty="0" err="1" smtClean="0"/>
              <a:t>Endoscopic</a:t>
            </a:r>
            <a:r>
              <a:rPr lang="it-IT" sz="2400" b="1" dirty="0" smtClean="0"/>
              <a:t> sleeve </a:t>
            </a:r>
            <a:r>
              <a:rPr lang="it-IT" sz="2400" b="1" dirty="0" err="1" smtClean="0"/>
              <a:t>gastroplasty</a:t>
            </a:r>
            <a:r>
              <a:rPr lang="it-IT" sz="2400" b="1" dirty="0" smtClean="0"/>
              <a:t>;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it-IT" sz="2400" b="1" dirty="0" smtClean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it-IT" sz="2400" b="1" dirty="0" smtClean="0"/>
              <a:t>Sleeve </a:t>
            </a:r>
            <a:r>
              <a:rPr lang="it-IT" sz="2400" b="1" dirty="0" err="1" smtClean="0"/>
              <a:t>gastrectomy</a:t>
            </a:r>
            <a:r>
              <a:rPr lang="it-IT" sz="2400" b="1" dirty="0" smtClean="0"/>
              <a:t> con </a:t>
            </a:r>
            <a:r>
              <a:rPr lang="it-IT" sz="2400" b="1" dirty="0" err="1" smtClean="0"/>
              <a:t>fundoplicatio</a:t>
            </a:r>
            <a:r>
              <a:rPr lang="it-IT" sz="2400" b="1" dirty="0" smtClean="0"/>
              <a:t>;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it-IT" sz="2400" b="1" dirty="0" smtClean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r>
              <a:rPr lang="it-IT" sz="2400" b="1" dirty="0" err="1" smtClean="0"/>
              <a:t>Robotic</a:t>
            </a:r>
            <a:r>
              <a:rPr lang="it-IT" sz="2400" b="1" dirty="0" smtClean="0"/>
              <a:t> sleeve </a:t>
            </a:r>
            <a:r>
              <a:rPr lang="it-IT" sz="2400" b="1" dirty="0" err="1" smtClean="0"/>
              <a:t>gastrectomy</a:t>
            </a:r>
            <a:r>
              <a:rPr lang="it-IT" sz="2400" b="1" dirty="0" smtClean="0"/>
              <a:t>;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v"/>
            </a:pP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6304"/>
            <a:ext cx="3418706" cy="234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03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" y="6238591"/>
            <a:ext cx="9126095" cy="61912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79512" y="116632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Proposta di flow-chart</a:t>
            </a:r>
            <a:r>
              <a:rPr lang="it-IT" sz="2800" b="1" dirty="0"/>
              <a:t> </a:t>
            </a:r>
            <a:r>
              <a:rPr lang="it-IT" sz="2800" b="1" dirty="0" smtClean="0"/>
              <a:t>diagnostico-operativa: La giusta tecnica per il giusto paziente </a:t>
            </a:r>
            <a:endParaRPr lang="it-IT" sz="2800" b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04800" y="1554162"/>
            <a:ext cx="5131296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400" b="1" dirty="0" smtClean="0"/>
              <a:t>Valutazione clinica di base;</a:t>
            </a:r>
          </a:p>
          <a:p>
            <a:pPr>
              <a:buFont typeface="Wingdings" pitchFamily="2" charset="2"/>
              <a:buChar char="v"/>
            </a:pPr>
            <a:r>
              <a:rPr lang="it-IT" sz="2400" b="1" dirty="0" smtClean="0"/>
              <a:t>Idoneità chirurgica;</a:t>
            </a:r>
          </a:p>
          <a:p>
            <a:pPr>
              <a:buFont typeface="Wingdings" pitchFamily="2" charset="2"/>
              <a:buChar char="v"/>
            </a:pPr>
            <a:r>
              <a:rPr lang="it-IT" sz="2400" b="1" dirty="0" smtClean="0"/>
              <a:t>Stratificazione del rischio anestesiologico;</a:t>
            </a:r>
          </a:p>
          <a:p>
            <a:pPr>
              <a:buFont typeface="Wingdings" pitchFamily="2" charset="2"/>
              <a:buChar char="v"/>
            </a:pPr>
            <a:r>
              <a:rPr lang="it-IT" sz="2400" b="1" dirty="0" smtClean="0"/>
              <a:t>Studio multidisciplinare;</a:t>
            </a:r>
          </a:p>
          <a:p>
            <a:pPr>
              <a:buFont typeface="Wingdings" pitchFamily="2" charset="2"/>
              <a:buChar char="v"/>
            </a:pPr>
            <a:r>
              <a:rPr lang="it-IT" sz="2400" b="1" dirty="0" smtClean="0"/>
              <a:t>Scelta </a:t>
            </a:r>
            <a:r>
              <a:rPr lang="it-IT" sz="2400" b="1" smtClean="0"/>
              <a:t>dell’intervento chirurgico;</a:t>
            </a:r>
            <a:endParaRPr lang="it-IT" sz="2400" b="1" dirty="0" smtClean="0"/>
          </a:p>
          <a:p>
            <a:pPr>
              <a:buFont typeface="Wingdings" pitchFamily="2" charset="2"/>
              <a:buChar char="v"/>
            </a:pPr>
            <a:endParaRPr lang="it-IT" dirty="0"/>
          </a:p>
          <a:p>
            <a:pPr>
              <a:buFont typeface="Wingdings" pitchFamily="2" charset="2"/>
              <a:buChar char="v"/>
            </a:pPr>
            <a:endParaRPr lang="it-IT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329" y="1484784"/>
            <a:ext cx="3160068" cy="316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64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" y="6238591"/>
            <a:ext cx="9126095" cy="61912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79512" y="116632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Proposta di flow-chart diagnostico-operativa: La giusta tecnica per il giusto paziente 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04800" y="1554162"/>
            <a:ext cx="51312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>
              <a:buFont typeface="Wingdings" pitchFamily="2" charset="2"/>
              <a:buChar char="v"/>
            </a:pPr>
            <a:endParaRPr lang="it-IT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36826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6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" y="6238591"/>
            <a:ext cx="9126095" cy="61912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79512" y="116632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Proposta di flow-chart diagnostico-operativa: La giusta tecnica per il giusto paziente 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04800" y="1554162"/>
            <a:ext cx="51312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>
              <a:buFont typeface="Wingdings" pitchFamily="2" charset="2"/>
              <a:buChar char="v"/>
            </a:pPr>
            <a:endParaRPr lang="it-IT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26" y="1102592"/>
            <a:ext cx="4667250" cy="21050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37423"/>
            <a:ext cx="7203876" cy="279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7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" y="6238591"/>
            <a:ext cx="9126095" cy="61912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79512" y="116632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Proposta di flow-chart diagnostico-operativa: La giusta tecnica per il giusto paziente 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04800" y="1554162"/>
            <a:ext cx="51312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>
              <a:buFont typeface="Wingdings" pitchFamily="2" charset="2"/>
              <a:buChar char="v"/>
            </a:pPr>
            <a:endParaRPr lang="it-IT" dirty="0" smtClean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7521"/>
            <a:ext cx="9144000" cy="518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" y="6238591"/>
            <a:ext cx="9126095" cy="61912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79512" y="116632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Proposta di flow-chart diagnostico-operativa: La giusta tecnica per il giusto paziente 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04800" y="1554162"/>
            <a:ext cx="51312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>
              <a:buFont typeface="Wingdings" pitchFamily="2" charset="2"/>
              <a:buChar char="v"/>
            </a:pPr>
            <a:endParaRPr lang="it-IT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01" y="1340768"/>
            <a:ext cx="75057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1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" y="6238591"/>
            <a:ext cx="9126095" cy="61912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79512" y="116632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Proposta di flow-chart diagnostico-operativa: La giusta tecnica per il giusto paziente 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04800" y="1554162"/>
            <a:ext cx="51312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>
              <a:buFont typeface="Wingdings" pitchFamily="2" charset="2"/>
              <a:buChar char="v"/>
            </a:pPr>
            <a:endParaRPr lang="it-IT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83" y="1196752"/>
            <a:ext cx="7600950" cy="17621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83" y="3284984"/>
            <a:ext cx="7600949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ravatta ner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497</TotalTime>
  <Words>805</Words>
  <Application>Microsoft Office PowerPoint</Application>
  <PresentationFormat>Presentazione su schermo (4:3)</PresentationFormat>
  <Paragraphs>140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Terra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71</cp:revision>
  <dcterms:created xsi:type="dcterms:W3CDTF">2025-10-21T08:55:27Z</dcterms:created>
  <dcterms:modified xsi:type="dcterms:W3CDTF">2025-10-27T09:14:38Z</dcterms:modified>
</cp:coreProperties>
</file>